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16" r:id="rId4"/>
    <p:sldId id="309" r:id="rId5"/>
    <p:sldId id="310" r:id="rId6"/>
    <p:sldId id="311" r:id="rId7"/>
    <p:sldId id="312" r:id="rId8"/>
    <p:sldId id="313" r:id="rId9"/>
    <p:sldId id="298" r:id="rId10"/>
    <p:sldId id="314" r:id="rId11"/>
    <p:sldId id="288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6" autoAdjust="0"/>
    <p:restoredTop sz="94660" autoAdjust="0"/>
  </p:normalViewPr>
  <p:slideViewPr>
    <p:cSldViewPr snapToObjects="1">
      <p:cViewPr varScale="1">
        <p:scale>
          <a:sx n="47" d="100"/>
          <a:sy n="47" d="100"/>
        </p:scale>
        <p:origin x="8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5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Como los Chilenos eliminan el aceite utilizado</c:v>
                </c:pt>
              </c:strCache>
            </c:strRef>
          </c:tx>
          <c:explosion val="6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Hoja1!$A$2:$A$5</c:f>
              <c:strCache>
                <c:ptCount val="3"/>
                <c:pt idx="0">
                  <c:v>70% Lavamanos </c:v>
                </c:pt>
                <c:pt idx="1">
                  <c:v>5% Basureros</c:v>
                </c:pt>
                <c:pt idx="2">
                  <c:v>25% WC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70</c:v>
                </c:pt>
                <c:pt idx="1">
                  <c:v>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36F13-9AF9-4348-B2C8-8B570F6E799C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CCC2-8C51-3E43-B98D-02537E8F4B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A4183-6F36-B24C-ABD3-9968881A5809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E5CB7-DC60-4945-91FE-8AE0FD294C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26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5CB7-DC60-4945-91FE-8AE0FD294CE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49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13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58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1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9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97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38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71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5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86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0C6A8-BCED-B240-BBE7-697E2E36084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71F4C-2539-0F44-945A-421BC42AF9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5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nd_pptl2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91" y="-246580"/>
            <a:ext cx="9292975" cy="74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8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alazar@bioils.c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cabello@bioils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nd_ppt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96" y="-243408"/>
            <a:ext cx="9315000" cy="7452000"/>
          </a:xfrm>
          <a:prstGeom prst="rect">
            <a:avLst/>
          </a:prstGeom>
        </p:spPr>
      </p:pic>
      <p:pic>
        <p:nvPicPr>
          <p:cNvPr id="2050" name="Picture 2" descr="BH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t="403" r="20720" b="82102"/>
          <a:stretch/>
        </p:blipFill>
        <p:spPr bwMode="auto">
          <a:xfrm>
            <a:off x="-79896" y="-147873"/>
            <a:ext cx="4051394" cy="203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563888" y="2763946"/>
            <a:ext cx="5126100" cy="224923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0" cap="none" spc="0" normalizeH="0" baseline="0" noProof="0" dirty="0" smtClean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7943C"/>
                </a:solidFill>
                <a:effectLst/>
                <a:uLnTx/>
                <a:uFillTx/>
                <a:latin typeface="Calibri-Bold" charset="0"/>
              </a:rPr>
              <a:t>Valorización de aceites vegetales usados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7943C"/>
                </a:solidFill>
                <a:effectLst/>
                <a:uLnTx/>
                <a:uFillTx/>
                <a:latin typeface="Calibri-Bold" charset="0"/>
              </a:rPr>
              <a:t>Servicio de reciclaje de BIOILS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0" cap="none" spc="0" normalizeH="0" baseline="0" noProof="0" dirty="0" smtClean="0">
              <a:ln>
                <a:noFill/>
              </a:ln>
              <a:solidFill>
                <a:srgbClr val="77943C"/>
              </a:solidFill>
              <a:effectLst/>
              <a:uLnTx/>
              <a:uFillTx/>
              <a:latin typeface="Calibri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99792" y="1059517"/>
            <a:ext cx="3500438" cy="586403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s-CL" kern="0" smtClean="0">
              <a:solidFill>
                <a:prstClr val="black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35896" y="1089389"/>
            <a:ext cx="1976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CL" sz="2600" b="1" kern="0" dirty="0" smtClean="0">
                <a:solidFill>
                  <a:prstClr val="black"/>
                </a:solidFill>
                <a:latin typeface="Calibri Light" panose="020F0302020204030204"/>
              </a:rPr>
              <a:t>Tratamiento</a:t>
            </a:r>
          </a:p>
          <a:p>
            <a:pPr defTabSz="914400"/>
            <a:endParaRPr lang="es-CL" kern="0" dirty="0" smtClean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911" y="1127611"/>
            <a:ext cx="797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CL" kern="0" dirty="0" smtClean="0">
              <a:solidFill>
                <a:prstClr val="black"/>
              </a:solidFill>
            </a:endParaRPr>
          </a:p>
          <a:p>
            <a:pPr defTabSz="914400"/>
            <a:endParaRPr lang="es-CL" kern="0" dirty="0" smtClean="0">
              <a:solidFill>
                <a:prstClr val="black"/>
              </a:solidFill>
            </a:endParaRPr>
          </a:p>
          <a:p>
            <a:pPr defTabSz="914400"/>
            <a:endParaRPr lang="es-CL" kern="0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es-CL" kern="0" dirty="0" smtClean="0">
                <a:solidFill>
                  <a:prstClr val="black"/>
                </a:solidFill>
              </a:rPr>
              <a:t>• Los aceites recolectados tienen como destino final la planta de revalorización de aceites de fritura de BIOILS.</a:t>
            </a:r>
          </a:p>
          <a:p>
            <a:pPr algn="just" defTabSz="914400"/>
            <a:endParaRPr lang="es-CL" kern="0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es-CL" kern="0" dirty="0" smtClean="0">
                <a:solidFill>
                  <a:prstClr val="black"/>
                </a:solidFill>
              </a:rPr>
              <a:t>• Estos aceites son acondicionados y transformados en insumos para la industria química para la elaboración de jabones, detergentes, velas, aceites industriales, masillas, y biocombustibles en el mercado nacional como en el internacional.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852" t="51249" r="32665" b="14584"/>
          <a:stretch/>
        </p:blipFill>
        <p:spPr>
          <a:xfrm>
            <a:off x="0" y="3861048"/>
            <a:ext cx="656844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SC_069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4" y="-99392"/>
            <a:ext cx="9252520" cy="70850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87824" y="44624"/>
            <a:ext cx="337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FFFFFF"/>
                </a:solidFill>
              </a:rPr>
              <a:t>¡</a:t>
            </a:r>
            <a:r>
              <a:rPr lang="es-CL" sz="2400" b="1" dirty="0" smtClean="0">
                <a:solidFill>
                  <a:srgbClr val="FFFFFF"/>
                </a:solidFill>
              </a:rPr>
              <a:t>Gracias por su atención!</a:t>
            </a:r>
            <a:endParaRPr lang="es-CL" sz="2400" b="1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87096" y="4092557"/>
            <a:ext cx="1855991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Contactos:</a:t>
            </a:r>
          </a:p>
          <a:p>
            <a:pPr defTabSz="457200"/>
            <a:endParaRPr lang="es-ES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defTabSz="457200"/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Alex Salazar </a:t>
            </a:r>
          </a:p>
          <a:p>
            <a:pPr defTabSz="457200"/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Gerente </a:t>
            </a:r>
            <a:r>
              <a:rPr lang="es-ES" sz="14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Bioils</a:t>
            </a:r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ES" sz="14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Latam</a:t>
            </a:r>
            <a:endParaRPr lang="es-ES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defTabSz="457200"/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asalazar@bioils.cl</a:t>
            </a:r>
            <a:endParaRPr lang="es-ES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defTabSz="457200"/>
            <a:endParaRPr lang="es-ES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defTabSz="457200"/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Constanza Cabello</a:t>
            </a:r>
          </a:p>
          <a:p>
            <a:pPr defTabSz="457200"/>
            <a:r>
              <a:rPr lang="es-ES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Jefe Comercial </a:t>
            </a:r>
          </a:p>
          <a:p>
            <a:pPr defTabSz="457200"/>
            <a:r>
              <a:rPr lang="es-ES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hlinkClick r:id="rId4"/>
              </a:rPr>
              <a:t>Ccabello@bioils.cl</a:t>
            </a:r>
            <a:endParaRPr lang="es-ES" sz="1400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defTabSz="457200"/>
            <a:endParaRPr lang="es-ES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defTabSz="457200"/>
            <a:r>
              <a:rPr lang="es-E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Paola Cárcamo</a:t>
            </a:r>
          </a:p>
          <a:p>
            <a:pPr defTabSz="457200"/>
            <a:r>
              <a:rPr lang="es-E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Ingeniera Ambiental</a:t>
            </a:r>
          </a:p>
          <a:p>
            <a:pPr defTabSz="457200"/>
            <a:r>
              <a:rPr lang="es-E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pcarcamo@bioils.cl</a:t>
            </a:r>
            <a:endParaRPr lang="es-ES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s://encrypted-tbn0.gstatic.com/images?q=tbn:ANd9GcTzhBh-OXk_E63oMKt3n615gG955mgKMQllFLgOxHorohjmY2cS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65185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2984286" y="292873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Perú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Colombia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Ecuador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763688" y="119162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Innovación en la Gestión Medio Ambiental y de Prevención de Riesgos</a:t>
            </a:r>
            <a:endParaRPr lang="es-CL" dirty="0"/>
          </a:p>
        </p:txBody>
      </p:sp>
      <p:pic>
        <p:nvPicPr>
          <p:cNvPr id="7" name="Imagen 6" descr="http://www.bioils.cl/img/foto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492896"/>
            <a:ext cx="1823085" cy="279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5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G_0633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48"/>
          <a:stretch/>
        </p:blipFill>
        <p:spPr>
          <a:xfrm>
            <a:off x="-326601" y="-243408"/>
            <a:ext cx="10227193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83768" y="836712"/>
            <a:ext cx="4587240" cy="492443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glow rad="139700">
              <a:srgbClr val="70AD47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El aceite como residuo en Chile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4820" y="159357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¿Como eliminan los Chilenos el aceite?</a:t>
            </a:r>
          </a:p>
        </p:txBody>
      </p:sp>
      <p:sp>
        <p:nvSpPr>
          <p:cNvPr id="6" name="Cinta perforada 5"/>
          <p:cNvSpPr/>
          <p:nvPr/>
        </p:nvSpPr>
        <p:spPr>
          <a:xfrm>
            <a:off x="762000" y="2180591"/>
            <a:ext cx="2148840" cy="1031855"/>
          </a:xfrm>
          <a:prstGeom prst="flowChartPunchedTap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83920" y="2486851"/>
            <a:ext cx="20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70% Lavamanos</a:t>
            </a:r>
          </a:p>
        </p:txBody>
      </p:sp>
      <p:sp>
        <p:nvSpPr>
          <p:cNvPr id="8" name="Cinta perforada 7"/>
          <p:cNvSpPr/>
          <p:nvPr/>
        </p:nvSpPr>
        <p:spPr>
          <a:xfrm>
            <a:off x="762000" y="3384695"/>
            <a:ext cx="2148840" cy="1031855"/>
          </a:xfrm>
          <a:prstGeom prst="flowChartPunchedTap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7260" y="3715956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25% WC</a:t>
            </a:r>
          </a:p>
        </p:txBody>
      </p:sp>
      <p:sp>
        <p:nvSpPr>
          <p:cNvPr id="10" name="Cinta perforada 9"/>
          <p:cNvSpPr/>
          <p:nvPr/>
        </p:nvSpPr>
        <p:spPr>
          <a:xfrm>
            <a:off x="762000" y="4512783"/>
            <a:ext cx="2148840" cy="1031855"/>
          </a:xfrm>
          <a:prstGeom prst="flowChartPunchedTap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15340" y="4868120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5% Lavamanos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79420" y="2511852"/>
            <a:ext cx="274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desechan 14.100.160 L/año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2979420" y="3255475"/>
            <a:ext cx="2240652" cy="0"/>
          </a:xfrm>
          <a:prstGeom prst="straightConnector1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558805709"/>
              </p:ext>
            </p:extLst>
          </p:nvPr>
        </p:nvGraphicFramePr>
        <p:xfrm>
          <a:off x="3057306" y="3692184"/>
          <a:ext cx="2011680" cy="164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Llamada rectangular 14"/>
          <p:cNvSpPr/>
          <p:nvPr/>
        </p:nvSpPr>
        <p:spPr>
          <a:xfrm>
            <a:off x="5724128" y="2352942"/>
            <a:ext cx="3096344" cy="1940153"/>
          </a:xfrm>
          <a:prstGeom prst="wedge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24128" y="2548696"/>
            <a:ext cx="147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 95% Tira el aceite al alcantarillado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526502" y="2738364"/>
            <a:ext cx="135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13.395.152 L aceite/año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153295" y="2835017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824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38125" y="1244720"/>
            <a:ext cx="3325763" cy="11936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4823" y="1316777"/>
            <a:ext cx="221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Una piscina olímpica se llena con 2.500.000 Litros </a:t>
            </a:r>
          </a:p>
        </p:txBody>
      </p:sp>
      <p:pic>
        <p:nvPicPr>
          <p:cNvPr id="6" name="Picture 2" descr="http://upload.wikimedia.org/wikipedia/commons/thumb/9/9f/Olympic_Pool_Munich_1972.jpg/250px-Olympic_Pool_Munich_1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6410"/>
            <a:ext cx="1595794" cy="11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4831333" y="1244720"/>
            <a:ext cx="4103813" cy="12074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Imagen 7" descr="https://encrypted-tbn0.gstatic.com/images?q=tbn:ANd9GcQQ3MWN7gqtHrIzF4TIHdiyWYJ2jJGG8aSeI0I9ZJKtsouj43MBy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21" y="1266410"/>
            <a:ext cx="1398150" cy="117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095685" y="1331305"/>
            <a:ext cx="273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Litro de Aceite contamina 1000 litros de agua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4823" y="2959295"/>
            <a:ext cx="797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(13.395.152 [L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aceite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 año]* 1000 [L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agua</a:t>
            </a: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/L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aceite 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])/2.500.000 Litros agua/piscina olímpica = 5600 piscinas/año</a:t>
            </a:r>
          </a:p>
        </p:txBody>
      </p:sp>
      <p:sp>
        <p:nvSpPr>
          <p:cNvPr id="11" name="Pergamino horizontal 10"/>
          <p:cNvSpPr/>
          <p:nvPr/>
        </p:nvSpPr>
        <p:spPr>
          <a:xfrm>
            <a:off x="1524353" y="3933056"/>
            <a:ext cx="5189220" cy="1447800"/>
          </a:xfrm>
          <a:prstGeom prst="horizontalScroll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43838" y="4472290"/>
            <a:ext cx="510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5600 [piscinas/año]/ 360 días=  </a:t>
            </a:r>
            <a:r>
              <a:rPr kumimoji="0" lang="es-CL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 piscinas/ diarias </a:t>
            </a:r>
          </a:p>
        </p:txBody>
      </p:sp>
    </p:spTree>
    <p:extLst>
      <p:ext uri="{BB962C8B-B14F-4D97-AF65-F5344CB8AC3E}">
        <p14:creationId xmlns:p14="http://schemas.microsoft.com/office/powerpoint/2010/main" val="12606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0856" y="980728"/>
            <a:ext cx="3440951" cy="503599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Problemas asociados al mal manejo de este residuo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Obstrucción de cañerías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Disminución de la presión de agua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Malos olores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Suciedad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Vectores sanitarios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1 litro de aceite contamina 1000 litros de agua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• Encarecimiento por tratamiento de aguas servidas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 descr="https://encrypted-tbn2.gstatic.com/images?q=tbn:ANd9GcSUYO_hvAOUZ94gm137YPISzChuSMID5BM-f_yvGrxgZCSwb3np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77395"/>
            <a:ext cx="3096344" cy="2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SL0q_zI7cnDmU9mBJnz0qbFUK8Rk1SCTAQk_b5SGxppQ4ji0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392358"/>
            <a:ext cx="1734867" cy="12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s://encrypted-tbn3.gstatic.com/images?q=tbn:ANd9GcSY2kL3Z1JbBfPNtm4I9c0EXJCuMej-b5x2SIGzFR-aOgnzKwV1v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6994" y="3392358"/>
            <a:ext cx="1289469" cy="1279250"/>
          </a:xfrm>
          <a:prstGeom prst="rect">
            <a:avLst/>
          </a:prstGeom>
          <a:noFill/>
          <a:ln w="9525">
            <a:solidFill>
              <a:srgbClr val="9BBB59">
                <a:lumMod val="75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6946349" y="1316662"/>
            <a:ext cx="2197651" cy="2372060"/>
          </a:xfrm>
          <a:prstGeom prst="rect">
            <a:avLst/>
          </a:prstGeom>
          <a:noFill/>
          <a:ln w="28575">
            <a:solidFill>
              <a:srgbClr val="70AD47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• Contaminación de aguas superficiales y subterráneas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• Contaminación de suelos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• Daños al ecosistema</a:t>
            </a:r>
          </a:p>
        </p:txBody>
      </p:sp>
    </p:spTree>
    <p:extLst>
      <p:ext uri="{BB962C8B-B14F-4D97-AF65-F5344CB8AC3E}">
        <p14:creationId xmlns:p14="http://schemas.microsoft.com/office/powerpoint/2010/main" val="822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flecha cuádruple 3"/>
          <p:cNvSpPr/>
          <p:nvPr/>
        </p:nvSpPr>
        <p:spPr>
          <a:xfrm>
            <a:off x="2341506" y="2139986"/>
            <a:ext cx="3916679" cy="2148908"/>
          </a:xfrm>
          <a:prstGeom prst="quadArrowCallout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41506" y="3060551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SERVICIO DE RECOLECCION DE ACEITE DE BIOILS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926077" y="280751"/>
            <a:ext cx="2758440" cy="1539240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86954" y="311707"/>
            <a:ext cx="2476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Nuestros Clientes: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Supermercados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Restaurantes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Casinos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Industria de frituras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8729" y="2483742"/>
            <a:ext cx="2169018" cy="13773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7176" y="2628222"/>
            <a:ext cx="204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Recolección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Transporte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• Disposición final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536528" y="4377213"/>
            <a:ext cx="4038600" cy="1539240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59637" y="4546668"/>
            <a:ext cx="351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Somos la única empresa autorizada por la autoridad sanitaria y medio ambiental como destino final de los aceites vegetales usados.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258185" y="2153315"/>
            <a:ext cx="2940693" cy="1851749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17576" y="2245949"/>
            <a:ext cx="2781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Cobertura en más de 3.000 km a lo largo del país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Atendemos más de 5000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puntos de recolección</a:t>
            </a:r>
          </a:p>
        </p:txBody>
      </p:sp>
    </p:spTree>
    <p:extLst>
      <p:ext uri="{BB962C8B-B14F-4D97-AF65-F5344CB8AC3E}">
        <p14:creationId xmlns:p14="http://schemas.microsoft.com/office/powerpoint/2010/main" val="951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411760" y="260648"/>
            <a:ext cx="4049078" cy="1432803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59832" y="330718"/>
            <a:ext cx="30227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s-MX" sz="2600" b="1" dirty="0" smtClean="0">
                <a:solidFill>
                  <a:prstClr val="black"/>
                </a:solidFill>
                <a:latin typeface="Calibri Light" panose="020F0302020204030204"/>
              </a:rPr>
              <a:t>Disposición segura y sustentable del residuo</a:t>
            </a:r>
            <a:endParaRPr lang="es-MX" sz="2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1656278"/>
            <a:ext cx="216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Aceite utilizado para cocinar </a:t>
            </a:r>
          </a:p>
        </p:txBody>
      </p:sp>
      <p:pic>
        <p:nvPicPr>
          <p:cNvPr id="8" name="Picture 4" descr="https://encrypted-tbn1.gstatic.com/images?q=tbn:ANd9GcQZAkoBhTIrXPnwi_wE9aYB-Ilj81QsoO3zPTVK6Y-Qi1KbiGS1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90"/>
            <a:ext cx="1719228" cy="14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197167" y="2232413"/>
            <a:ext cx="143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vacía en Dispensador</a:t>
            </a:r>
          </a:p>
        </p:txBody>
      </p:sp>
      <p:pic>
        <p:nvPicPr>
          <p:cNvPr id="10" name="Picture 2" descr="https://encrypted-tbn0.gstatic.com/images?q=tbn:ANd9GcTHZ9uJ5y6GvvivGDX7tnW2MPxKIe-9o491exgFy3gjqFladv9d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13694"/>
            <a:ext cx="1806487" cy="15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267594" y="2412524"/>
            <a:ext cx="193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Retiro de Aceite para residuo</a:t>
            </a:r>
          </a:p>
        </p:txBody>
      </p:sp>
      <p:pic>
        <p:nvPicPr>
          <p:cNvPr id="12" name="Picture 8" descr="https://encrypted-tbn0.gstatic.com/images?q=tbn:ANd9GcQxF2re7uSNof2jVqscuWZj1ucNXAQMVG4JZnIqfHsyoVilO7Cx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94" y="3429000"/>
            <a:ext cx="1979197" cy="14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460838" y="2662074"/>
            <a:ext cx="21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Refinado y reciclaje</a:t>
            </a:r>
          </a:p>
        </p:txBody>
      </p:sp>
      <p:pic>
        <p:nvPicPr>
          <p:cNvPr id="14" name="Picture 10" descr="https://encrypted-tbn3.gstatic.com/images?q=tbn:ANd9GcTTz7tZx7VeT_s6dbnsntu6fQANpgZvIYkEK_SlJn4OhZO4rV_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47" y="3238417"/>
            <a:ext cx="2288997" cy="15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510">
            <a:off x="5288268" y="5122388"/>
            <a:ext cx="1585097" cy="17862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85749" y="1046162"/>
            <a:ext cx="702255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PE" b="1" i="1" dirty="0"/>
              <a:t>C</a:t>
            </a:r>
            <a:r>
              <a:rPr lang="es-PE" b="1" i="1" dirty="0">
                <a:latin typeface="Calibri" charset="0"/>
              </a:rPr>
              <a:t>ertificación Internacional de Sustentabilidad y Carbono</a:t>
            </a:r>
          </a:p>
          <a:p>
            <a:pPr algn="ctr" eaLnBrk="1" hangingPunct="1"/>
            <a:r>
              <a:rPr lang="es-PE" sz="2400" b="1" i="1" dirty="0">
                <a:latin typeface="Calibri" charset="0"/>
              </a:rPr>
              <a:t>¿ Qués es</a:t>
            </a:r>
            <a:r>
              <a:rPr lang="es-PE" sz="2400" b="1" i="1" dirty="0" smtClean="0">
                <a:latin typeface="Calibri" charset="0"/>
              </a:rPr>
              <a:t>?</a:t>
            </a:r>
          </a:p>
          <a:p>
            <a:pPr eaLnBrk="1" hangingPunct="1"/>
            <a:endParaRPr lang="es-PE" b="1" i="1" dirty="0">
              <a:latin typeface="Calibri" charset="0"/>
            </a:endParaRPr>
          </a:p>
          <a:p>
            <a:pPr eaLnBrk="1" hangingPunct="1"/>
            <a:r>
              <a:rPr lang="es-PE" dirty="0">
                <a:latin typeface="Calibri" charset="0"/>
              </a:rPr>
              <a:t>Es establecer un esquema internacional y transparente para la certificación  </a:t>
            </a:r>
            <a:r>
              <a:rPr lang="es-PE" dirty="0" smtClean="0">
                <a:latin typeface="Calibri" charset="0"/>
              </a:rPr>
              <a:t>de </a:t>
            </a:r>
            <a:r>
              <a:rPr lang="es-PE" dirty="0">
                <a:latin typeface="Calibri" charset="0"/>
              </a:rPr>
              <a:t>biomasa y </a:t>
            </a:r>
            <a:r>
              <a:rPr lang="es-PE" dirty="0" smtClean="0">
                <a:latin typeface="Calibri" charset="0"/>
              </a:rPr>
              <a:t>bioenergía:</a:t>
            </a:r>
            <a:endParaRPr lang="es-PE" dirty="0">
              <a:latin typeface="Calibri" charset="0"/>
            </a:endParaRPr>
          </a:p>
          <a:p>
            <a:pPr eaLnBrk="1" hangingPunct="1"/>
            <a:endParaRPr lang="es-PE" dirty="0">
              <a:latin typeface="Calibri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s-PE" dirty="0">
                <a:latin typeface="Calibri" charset="0"/>
              </a:rPr>
              <a:t>  </a:t>
            </a:r>
            <a:r>
              <a:rPr lang="es-PE" dirty="0" smtClean="0">
                <a:latin typeface="Calibri" charset="0"/>
              </a:rPr>
              <a:t>Reducción de </a:t>
            </a:r>
            <a:r>
              <a:rPr lang="es-PE" dirty="0">
                <a:latin typeface="Calibri" charset="0"/>
              </a:rPr>
              <a:t>emisiones de gases de efecto </a:t>
            </a:r>
            <a:r>
              <a:rPr lang="es-PE" dirty="0" smtClean="0">
                <a:latin typeface="Calibri" charset="0"/>
              </a:rPr>
              <a:t>invernadero</a:t>
            </a:r>
            <a:endParaRPr lang="es-PE" dirty="0">
              <a:latin typeface="Calibri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s-PE" dirty="0">
                <a:latin typeface="Calibri" charset="0"/>
              </a:rPr>
              <a:t> </a:t>
            </a:r>
            <a:r>
              <a:rPr lang="es-PE" dirty="0" smtClean="0">
                <a:latin typeface="Calibri" charset="0"/>
              </a:rPr>
              <a:t> Trazabilidad</a:t>
            </a:r>
            <a:endParaRPr lang="es-PE" dirty="0">
              <a:latin typeface="Calibri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s-PE" dirty="0">
                <a:latin typeface="Calibri" charset="0"/>
              </a:rPr>
              <a:t>  </a:t>
            </a:r>
            <a:r>
              <a:rPr lang="es-PE" dirty="0" smtClean="0">
                <a:latin typeface="Calibri" charset="0"/>
              </a:rPr>
              <a:t>Protección Medio Ambiental</a:t>
            </a:r>
          </a:p>
          <a:p>
            <a:pPr eaLnBrk="1" hangingPunct="1">
              <a:buFont typeface="Wingdings" charset="0"/>
              <a:buChar char="§"/>
            </a:pPr>
            <a:r>
              <a:rPr lang="es-PE" dirty="0">
                <a:latin typeface="Calibri" charset="0"/>
              </a:rPr>
              <a:t> </a:t>
            </a:r>
            <a:r>
              <a:rPr lang="es-PE" dirty="0" smtClean="0">
                <a:latin typeface="Calibri" charset="0"/>
              </a:rPr>
              <a:t> Sustentabilidad </a:t>
            </a:r>
            <a:r>
              <a:rPr lang="es-PE" dirty="0">
                <a:latin typeface="Calibri" charset="0"/>
              </a:rPr>
              <a:t>social </a:t>
            </a:r>
          </a:p>
          <a:p>
            <a:pPr eaLnBrk="1" hangingPunct="1"/>
            <a:endParaRPr lang="es-PE" dirty="0">
              <a:latin typeface="Calibri" charset="0"/>
            </a:endParaRPr>
          </a:p>
          <a:p>
            <a:pPr eaLnBrk="1" hangingPunct="1"/>
            <a:r>
              <a:rPr lang="es-PE" b="1" i="1" dirty="0">
                <a:latin typeface="Calibri" charset="0"/>
              </a:rPr>
              <a:t>Beneficios para </a:t>
            </a:r>
            <a:r>
              <a:rPr lang="es-PE" b="1" i="1" dirty="0" smtClean="0">
                <a:latin typeface="Calibri" charset="0"/>
              </a:rPr>
              <a:t>Clientes:</a:t>
            </a:r>
          </a:p>
          <a:p>
            <a:pPr eaLnBrk="1" hangingPunct="1"/>
            <a:endParaRPr lang="es-PE" i="1" dirty="0">
              <a:latin typeface="Calibri" charset="0"/>
            </a:endParaRPr>
          </a:p>
          <a:p>
            <a:pPr algn="ctr" eaLnBrk="1" hangingPunct="1"/>
            <a:r>
              <a:rPr lang="es-PE" sz="3200" dirty="0" smtClean="0">
                <a:latin typeface="Calibri" charset="0"/>
              </a:rPr>
              <a:t>Mejorar  </a:t>
            </a:r>
            <a:r>
              <a:rPr lang="es-PE" sz="3200" dirty="0">
                <a:latin typeface="Calibri" charset="0"/>
              </a:rPr>
              <a:t>I</a:t>
            </a:r>
            <a:r>
              <a:rPr lang="es-PE" sz="3200" dirty="0" smtClean="0">
                <a:latin typeface="Calibri" charset="0"/>
              </a:rPr>
              <a:t>magen </a:t>
            </a:r>
            <a:r>
              <a:rPr lang="es-PE" sz="3200" dirty="0">
                <a:latin typeface="Calibri" charset="0"/>
              </a:rPr>
              <a:t>C</a:t>
            </a:r>
            <a:r>
              <a:rPr lang="es-PE" sz="3200" dirty="0" smtClean="0">
                <a:latin typeface="Calibri" charset="0"/>
              </a:rPr>
              <a:t>orporativa:</a:t>
            </a:r>
          </a:p>
          <a:p>
            <a:pPr algn="ctr" eaLnBrk="1" hangingPunct="1"/>
            <a:r>
              <a:rPr lang="es-PE" sz="3200" dirty="0" smtClean="0">
                <a:latin typeface="Calibri" charset="0"/>
              </a:rPr>
              <a:t> Kg CO2 ahorro v/s kg de aceite reciclados</a:t>
            </a:r>
            <a:endParaRPr lang="es-PE" sz="3200" dirty="0">
              <a:latin typeface="Calibri" charset="0"/>
            </a:endParaRPr>
          </a:p>
          <a:p>
            <a:pPr eaLnBrk="1" hangingPunct="1"/>
            <a:endParaRPr lang="es-PE" dirty="0">
              <a:latin typeface="Calibri" charset="0"/>
            </a:endParaRPr>
          </a:p>
          <a:p>
            <a:pPr eaLnBrk="1" hangingPunct="1">
              <a:buFont typeface="Wingdings" charset="0"/>
              <a:buChar char="§"/>
            </a:pPr>
            <a:endParaRPr lang="es-PE" dirty="0">
              <a:latin typeface="Calibri" charset="0"/>
            </a:endParaRPr>
          </a:p>
        </p:txBody>
      </p:sp>
      <p:sp>
        <p:nvSpPr>
          <p:cNvPr id="4" name="CuadroTexto 4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229600" cy="10461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s-ES_tradnl" sz="2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MEDICION HUELLA DE CARBONO</a:t>
            </a:r>
            <a:r>
              <a:rPr lang="es-ES_tradnl" sz="2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/>
            </a:r>
            <a:br>
              <a:rPr lang="es-ES_tradnl" sz="2200" b="1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s-ES_tradnl" sz="2000" dirty="0">
                <a:solidFill>
                  <a:srgbClr val="D7E4BD"/>
                </a:solidFill>
                <a:latin typeface="Calibri" charset="0"/>
                <a:cs typeface="ＭＳ Ｐゴシック" charset="0"/>
              </a:rPr>
              <a:t>	</a:t>
            </a:r>
            <a:r>
              <a:rPr lang="es-PE" sz="2000" b="1" dirty="0">
                <a:latin typeface="Calibri" charset="0"/>
              </a:rPr>
              <a:t> </a:t>
            </a:r>
            <a:r>
              <a:rPr lang="es-PE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ＭＳ Ｐゴシック"/>
                <a:cs typeface="ＭＳ Ｐゴシック"/>
              </a:rPr>
              <a:t>ISCC - Sustentabilidad y Carbono </a:t>
            </a:r>
            <a:r>
              <a:rPr lang="es-PE" sz="2000" b="1" dirty="0">
                <a:latin typeface="Calibri" charset="0"/>
              </a:rPr>
              <a:t/>
            </a:r>
            <a:br>
              <a:rPr lang="es-PE" sz="2000" b="1" dirty="0">
                <a:latin typeface="Calibri" charset="0"/>
              </a:rPr>
            </a:br>
            <a:endParaRPr lang="es-ES" sz="2000" b="1" dirty="0">
              <a:solidFill>
                <a:srgbClr val="D7E4BD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11854" r="32855" b="6250"/>
          <a:stretch/>
        </p:blipFill>
        <p:spPr bwMode="auto">
          <a:xfrm rot="883321">
            <a:off x="6155235" y="869974"/>
            <a:ext cx="2603376" cy="3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4 Marcador de contenido" descr="iscc-seal_02.gif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1552575" cy="128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372</Words>
  <Application>Microsoft Office PowerPoint</Application>
  <PresentationFormat>Presentación en pantalla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Calibri-Bold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MEDICION HUELLA DE CARBONO   ISCC - Sustentabilidad y Carbono  </vt:lpstr>
      <vt:lpstr>Presentación de PowerPoint</vt:lpstr>
      <vt:lpstr>Presentación de PowerPoint</vt:lpstr>
    </vt:vector>
  </TitlesOfParts>
  <Company>Bioils Chile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Salazar</dc:creator>
  <cp:lastModifiedBy>pcarcamo</cp:lastModifiedBy>
  <cp:revision>276</cp:revision>
  <dcterms:created xsi:type="dcterms:W3CDTF">2011-11-11T21:16:44Z</dcterms:created>
  <dcterms:modified xsi:type="dcterms:W3CDTF">2013-11-05T12:47:01Z</dcterms:modified>
</cp:coreProperties>
</file>